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32918400" cy="21945600"/>
  <p:notesSz cx="31954788" cy="50149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7" algn="l" rtl="0" eaLnBrk="0" fontAlgn="base" hangingPunct="0">
      <a:spcBef>
        <a:spcPct val="0"/>
      </a:spcBef>
      <a:spcAft>
        <a:spcPct val="0"/>
      </a:spcAft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880" algn="l" defTabSz="914293" rtl="0" eaLnBrk="1" latinLnBrk="0" hangingPunct="1"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26" algn="l" defTabSz="914293" rtl="0" eaLnBrk="1" latinLnBrk="0" hangingPunct="1"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174" algn="l" defTabSz="914293" rtl="0" eaLnBrk="1" latinLnBrk="0" hangingPunct="1">
      <a:defRPr sz="201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28" userDrawn="1">
          <p15:clr>
            <a:srgbClr val="A4A3A4"/>
          </p15:clr>
        </p15:guide>
        <p15:guide id="2" orient="horz" pos="1728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0682" userDrawn="1">
          <p15:clr>
            <a:srgbClr val="A4A3A4"/>
          </p15:clr>
        </p15:guide>
        <p15:guide id="5" pos="15768" userDrawn="1">
          <p15:clr>
            <a:srgbClr val="A4A3A4"/>
          </p15:clr>
        </p15:guide>
        <p15:guide id="6" pos="15159" userDrawn="1">
          <p15:clr>
            <a:srgbClr val="A4A3A4"/>
          </p15:clr>
        </p15:guide>
        <p15:guide id="7" pos="10093" userDrawn="1">
          <p15:clr>
            <a:srgbClr val="A4A3A4"/>
          </p15:clr>
        </p15:guide>
        <p15:guide id="8" pos="4948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201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95">
          <p15:clr>
            <a:srgbClr val="A4A3A4"/>
          </p15:clr>
        </p15:guide>
        <p15:guide id="2" pos="100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9E8"/>
    <a:srgbClr val="EBF2F9"/>
    <a:srgbClr val="E8E0D4"/>
    <a:srgbClr val="DFF1C1"/>
    <a:srgbClr val="CDEA9E"/>
    <a:srgbClr val="FFFF8B"/>
    <a:srgbClr val="006699"/>
    <a:srgbClr val="003399"/>
    <a:srgbClr val="CC3300"/>
    <a:srgbClr val="009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33" autoAdjust="0"/>
  </p:normalViewPr>
  <p:slideViewPr>
    <p:cSldViewPr showGuides="1">
      <p:cViewPr varScale="1">
        <p:scale>
          <a:sx n="23" d="100"/>
          <a:sy n="23" d="100"/>
        </p:scale>
        <p:origin x="960" y="48"/>
      </p:cViewPr>
      <p:guideLst>
        <p:guide orient="horz" pos="12528"/>
        <p:guide orient="horz" pos="1728"/>
        <p:guide pos="5616"/>
        <p:guide pos="10682"/>
        <p:guide pos="15768"/>
        <p:guide pos="15159"/>
        <p:guide pos="10093"/>
        <p:guide pos="4948"/>
        <p:guide pos="576"/>
        <p:guide pos="2014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12" d="100"/>
          <a:sy n="12" d="100"/>
        </p:scale>
        <p:origin x="-3414" y="-78"/>
      </p:cViewPr>
      <p:guideLst>
        <p:guide orient="horz" pos="15795"/>
        <p:guide pos="100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'Total PFAS Chart'!$S$2:$V$2</c:f>
          <c:strCache>
            <c:ptCount val="4"/>
            <c:pt idx="0">
              <c:v>RAAF Base WLM FTA WTP - Influent and Treated Water Total PFAS from Start-up:</c:v>
            </c:pt>
            <c:pt idx="1">
              <c:v>05-Jun-18</c:v>
            </c:pt>
            <c:pt idx="2">
              <c:v>to</c:v>
            </c:pt>
            <c:pt idx="3">
              <c:v>26-Feb-20</c:v>
            </c:pt>
          </c:strCache>
        </c:strRef>
      </c:tx>
      <c:layout>
        <c:manualLayout>
          <c:xMode val="edge"/>
          <c:yMode val="edge"/>
          <c:x val="0.11979995467462827"/>
          <c:y val="1.5921109501162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115539808081691E-2"/>
          <c:y val="0.1382099603247815"/>
          <c:w val="0.88798706692681273"/>
          <c:h val="0.62335250100409856"/>
        </c:manualLayout>
      </c:layout>
      <c:lineChart>
        <c:grouping val="standard"/>
        <c:varyColors val="0"/>
        <c:ser>
          <c:idx val="0"/>
          <c:order val="0"/>
          <c:tx>
            <c:v>INFLUENT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[0]!INFLUENT__LABEL__TOTAL</c:f>
              <c:numCache>
                <c:formatCode>d/mm/yyyy;@</c:formatCode>
                <c:ptCount val="122"/>
                <c:pt idx="0">
                  <c:v>43256</c:v>
                </c:pt>
                <c:pt idx="1">
                  <c:v>43257</c:v>
                </c:pt>
                <c:pt idx="2">
                  <c:v>43258</c:v>
                </c:pt>
                <c:pt idx="3">
                  <c:v>43263</c:v>
                </c:pt>
                <c:pt idx="4">
                  <c:v>43264</c:v>
                </c:pt>
                <c:pt idx="5">
                  <c:v>43276</c:v>
                </c:pt>
                <c:pt idx="6">
                  <c:v>43277</c:v>
                </c:pt>
                <c:pt idx="7">
                  <c:v>43278</c:v>
                </c:pt>
                <c:pt idx="8">
                  <c:v>43279</c:v>
                </c:pt>
                <c:pt idx="9">
                  <c:v>43280</c:v>
                </c:pt>
                <c:pt idx="10">
                  <c:v>43283</c:v>
                </c:pt>
                <c:pt idx="11">
                  <c:v>43284</c:v>
                </c:pt>
                <c:pt idx="12">
                  <c:v>43285</c:v>
                </c:pt>
                <c:pt idx="13">
                  <c:v>43286</c:v>
                </c:pt>
                <c:pt idx="14">
                  <c:v>43287</c:v>
                </c:pt>
                <c:pt idx="15">
                  <c:v>43290</c:v>
                </c:pt>
                <c:pt idx="16">
                  <c:v>43291</c:v>
                </c:pt>
                <c:pt idx="17">
                  <c:v>43292</c:v>
                </c:pt>
                <c:pt idx="18">
                  <c:v>43293</c:v>
                </c:pt>
                <c:pt idx="19">
                  <c:v>43294</c:v>
                </c:pt>
                <c:pt idx="20">
                  <c:v>43297</c:v>
                </c:pt>
                <c:pt idx="21">
                  <c:v>43298</c:v>
                </c:pt>
                <c:pt idx="22">
                  <c:v>43299</c:v>
                </c:pt>
                <c:pt idx="23">
                  <c:v>43300</c:v>
                </c:pt>
                <c:pt idx="24">
                  <c:v>43301</c:v>
                </c:pt>
                <c:pt idx="25">
                  <c:v>43304</c:v>
                </c:pt>
                <c:pt idx="26">
                  <c:v>43305</c:v>
                </c:pt>
                <c:pt idx="27">
                  <c:v>43306</c:v>
                </c:pt>
                <c:pt idx="28">
                  <c:v>43307</c:v>
                </c:pt>
                <c:pt idx="29">
                  <c:v>43308</c:v>
                </c:pt>
                <c:pt idx="30">
                  <c:v>43311</c:v>
                </c:pt>
                <c:pt idx="31">
                  <c:v>43314</c:v>
                </c:pt>
                <c:pt idx="32">
                  <c:v>43318</c:v>
                </c:pt>
                <c:pt idx="33">
                  <c:v>43321</c:v>
                </c:pt>
                <c:pt idx="34">
                  <c:v>43325</c:v>
                </c:pt>
                <c:pt idx="35">
                  <c:v>43328</c:v>
                </c:pt>
                <c:pt idx="36">
                  <c:v>43332</c:v>
                </c:pt>
                <c:pt idx="37">
                  <c:v>43335</c:v>
                </c:pt>
                <c:pt idx="38">
                  <c:v>43339</c:v>
                </c:pt>
                <c:pt idx="39">
                  <c:v>43340</c:v>
                </c:pt>
                <c:pt idx="40">
                  <c:v>43341</c:v>
                </c:pt>
                <c:pt idx="41">
                  <c:v>43342</c:v>
                </c:pt>
                <c:pt idx="42">
                  <c:v>43343</c:v>
                </c:pt>
                <c:pt idx="43">
                  <c:v>43348</c:v>
                </c:pt>
                <c:pt idx="44">
                  <c:v>43355</c:v>
                </c:pt>
                <c:pt idx="45">
                  <c:v>43362</c:v>
                </c:pt>
                <c:pt idx="46">
                  <c:v>43369</c:v>
                </c:pt>
                <c:pt idx="47">
                  <c:v>43376</c:v>
                </c:pt>
                <c:pt idx="48">
                  <c:v>43383</c:v>
                </c:pt>
                <c:pt idx="49">
                  <c:v>43390</c:v>
                </c:pt>
                <c:pt idx="50">
                  <c:v>43397</c:v>
                </c:pt>
                <c:pt idx="51">
                  <c:v>43404</c:v>
                </c:pt>
                <c:pt idx="52">
                  <c:v>43411.4375</c:v>
                </c:pt>
                <c:pt idx="53">
                  <c:v>43418.4375</c:v>
                </c:pt>
                <c:pt idx="54">
                  <c:v>43425.4375</c:v>
                </c:pt>
                <c:pt idx="55">
                  <c:v>43432.4375</c:v>
                </c:pt>
                <c:pt idx="56">
                  <c:v>43439.4375</c:v>
                </c:pt>
                <c:pt idx="57">
                  <c:v>43446.4375</c:v>
                </c:pt>
                <c:pt idx="58">
                  <c:v>43453.4375</c:v>
                </c:pt>
                <c:pt idx="59">
                  <c:v>43461.4375</c:v>
                </c:pt>
                <c:pt idx="60">
                  <c:v>43467.4375</c:v>
                </c:pt>
                <c:pt idx="61">
                  <c:v>43474.4375</c:v>
                </c:pt>
                <c:pt idx="62">
                  <c:v>43481.4375</c:v>
                </c:pt>
                <c:pt idx="63">
                  <c:v>43488.430555729166</c:v>
                </c:pt>
                <c:pt idx="64">
                  <c:v>43495.430555555555</c:v>
                </c:pt>
                <c:pt idx="65">
                  <c:v>43502.430555555555</c:v>
                </c:pt>
                <c:pt idx="66">
                  <c:v>43509.430555555555</c:v>
                </c:pt>
                <c:pt idx="67">
                  <c:v>43516.430555555555</c:v>
                </c:pt>
                <c:pt idx="68">
                  <c:v>43523.430555555555</c:v>
                </c:pt>
                <c:pt idx="69">
                  <c:v>43530.43750028935</c:v>
                </c:pt>
                <c:pt idx="70">
                  <c:v>43537.479166666664</c:v>
                </c:pt>
                <c:pt idx="71">
                  <c:v>43544.4375</c:v>
                </c:pt>
                <c:pt idx="72">
                  <c:v>43551.479166666664</c:v>
                </c:pt>
                <c:pt idx="73">
                  <c:v>43558.43750028935</c:v>
                </c:pt>
                <c:pt idx="74">
                  <c:v>43565.4375</c:v>
                </c:pt>
                <c:pt idx="75">
                  <c:v>43572.43750028935</c:v>
                </c:pt>
                <c:pt idx="76">
                  <c:v>43579.479166666664</c:v>
                </c:pt>
                <c:pt idx="77">
                  <c:v>43586.479166319441</c:v>
                </c:pt>
                <c:pt idx="78">
                  <c:v>43593.46875</c:v>
                </c:pt>
                <c:pt idx="79">
                  <c:v>43600.486111111109</c:v>
                </c:pt>
                <c:pt idx="80">
                  <c:v>43607.444444444445</c:v>
                </c:pt>
                <c:pt idx="81">
                  <c:v>43614.510416666664</c:v>
                </c:pt>
                <c:pt idx="82">
                  <c:v>43621</c:v>
                </c:pt>
                <c:pt idx="83">
                  <c:v>43628.475694444445</c:v>
                </c:pt>
                <c:pt idx="84">
                  <c:v>43635.475694444445</c:v>
                </c:pt>
                <c:pt idx="85">
                  <c:v>43642.46875</c:v>
                </c:pt>
                <c:pt idx="86">
                  <c:v>43643.486111111109</c:v>
                </c:pt>
                <c:pt idx="87">
                  <c:v>43649.46875</c:v>
                </c:pt>
                <c:pt idx="88">
                  <c:v>43656.461805555555</c:v>
                </c:pt>
                <c:pt idx="89">
                  <c:v>43663.46875</c:v>
                </c:pt>
                <c:pt idx="90">
                  <c:v>43670.46875</c:v>
                </c:pt>
                <c:pt idx="91">
                  <c:v>43677.46875</c:v>
                </c:pt>
                <c:pt idx="92">
                  <c:v>43684.46875</c:v>
                </c:pt>
                <c:pt idx="93">
                  <c:v>43691.46875</c:v>
                </c:pt>
                <c:pt idx="94">
                  <c:v>43698.46875</c:v>
                </c:pt>
                <c:pt idx="95">
                  <c:v>43705.46875</c:v>
                </c:pt>
                <c:pt idx="96">
                  <c:v>43712.388888888891</c:v>
                </c:pt>
                <c:pt idx="97">
                  <c:v>43719.388888888891</c:v>
                </c:pt>
                <c:pt idx="98">
                  <c:v>43726.388888888891</c:v>
                </c:pt>
                <c:pt idx="99">
                  <c:v>43733.388888888891</c:v>
                </c:pt>
                <c:pt idx="100">
                  <c:v>43740.486111111109</c:v>
                </c:pt>
                <c:pt idx="101">
                  <c:v>43747.486111111109</c:v>
                </c:pt>
                <c:pt idx="102">
                  <c:v>43754.486111111109</c:v>
                </c:pt>
                <c:pt idx="103">
                  <c:v>43761.486111111109</c:v>
                </c:pt>
                <c:pt idx="104">
                  <c:v>43768.486111111109</c:v>
                </c:pt>
                <c:pt idx="105">
                  <c:v>43775.486111111109</c:v>
                </c:pt>
                <c:pt idx="106">
                  <c:v>43782.486111111109</c:v>
                </c:pt>
                <c:pt idx="107">
                  <c:v>43789.486111111109</c:v>
                </c:pt>
                <c:pt idx="108">
                  <c:v>43796.486111111109</c:v>
                </c:pt>
                <c:pt idx="109">
                  <c:v>43803.486111111109</c:v>
                </c:pt>
                <c:pt idx="110">
                  <c:v>43810.486111111109</c:v>
                </c:pt>
                <c:pt idx="111">
                  <c:v>43817.486111111109</c:v>
                </c:pt>
                <c:pt idx="112">
                  <c:v>43823.486111111109</c:v>
                </c:pt>
                <c:pt idx="113">
                  <c:v>43830.465277662035</c:v>
                </c:pt>
                <c:pt idx="114">
                  <c:v>43838.465277662035</c:v>
                </c:pt>
                <c:pt idx="115">
                  <c:v>43845.486111111109</c:v>
                </c:pt>
                <c:pt idx="116">
                  <c:v>43852.486111111109</c:v>
                </c:pt>
                <c:pt idx="117">
                  <c:v>43859.486111111109</c:v>
                </c:pt>
                <c:pt idx="118">
                  <c:v>43866.486111111109</c:v>
                </c:pt>
                <c:pt idx="119">
                  <c:v>43873.486111111109</c:v>
                </c:pt>
                <c:pt idx="120">
                  <c:v>43880.486111111109</c:v>
                </c:pt>
                <c:pt idx="121">
                  <c:v>43887.486111111109</c:v>
                </c:pt>
              </c:numCache>
            </c:numRef>
          </c:cat>
          <c:val>
            <c:numRef>
              <c:f>[0]!INFLUENT__TOTAL</c:f>
              <c:numCache>
                <c:formatCode>0.00</c:formatCode>
                <c:ptCount val="127"/>
                <c:pt idx="0">
                  <c:v>29.084000000000007</c:v>
                </c:pt>
                <c:pt idx="1">
                  <c:v>36.009</c:v>
                </c:pt>
                <c:pt idx="2">
                  <c:v>31.574000000000002</c:v>
                </c:pt>
                <c:pt idx="3">
                  <c:v>26.427999999999997</c:v>
                </c:pt>
                <c:pt idx="4">
                  <c:v>28.021000000000001</c:v>
                </c:pt>
                <c:pt idx="5">
                  <c:v>42.192000000000007</c:v>
                </c:pt>
                <c:pt idx="6">
                  <c:v>51.023000000000003</c:v>
                </c:pt>
                <c:pt idx="7">
                  <c:v>44.514999999999993</c:v>
                </c:pt>
                <c:pt idx="8">
                  <c:v>23.536000000000001</c:v>
                </c:pt>
                <c:pt idx="9">
                  <c:v>29.376999999999999</c:v>
                </c:pt>
                <c:pt idx="10">
                  <c:v>28.228999999999999</c:v>
                </c:pt>
                <c:pt idx="11">
                  <c:v>21.322000000000003</c:v>
                </c:pt>
                <c:pt idx="12">
                  <c:v>23.523</c:v>
                </c:pt>
                <c:pt idx="13">
                  <c:v>19.216000000000001</c:v>
                </c:pt>
                <c:pt idx="14">
                  <c:v>28.491</c:v>
                </c:pt>
                <c:pt idx="15">
                  <c:v>31.519000000000005</c:v>
                </c:pt>
                <c:pt idx="16">
                  <c:v>31.196999999999999</c:v>
                </c:pt>
                <c:pt idx="17">
                  <c:v>32.270000000000003</c:v>
                </c:pt>
                <c:pt idx="18">
                  <c:v>33.313000000000002</c:v>
                </c:pt>
                <c:pt idx="19">
                  <c:v>27.146000000000001</c:v>
                </c:pt>
                <c:pt idx="20">
                  <c:v>33.868999999999993</c:v>
                </c:pt>
                <c:pt idx="21">
                  <c:v>36.035000000000004</c:v>
                </c:pt>
                <c:pt idx="22">
                  <c:v>24.655999999999999</c:v>
                </c:pt>
                <c:pt idx="23">
                  <c:v>17.653000000000006</c:v>
                </c:pt>
                <c:pt idx="24">
                  <c:v>27.681999999999999</c:v>
                </c:pt>
                <c:pt idx="25">
                  <c:v>25.152999999999999</c:v>
                </c:pt>
                <c:pt idx="26">
                  <c:v>26.375000000000004</c:v>
                </c:pt>
                <c:pt idx="27">
                  <c:v>17.923000000000005</c:v>
                </c:pt>
                <c:pt idx="28">
                  <c:v>21.646000000000001</c:v>
                </c:pt>
                <c:pt idx="29">
                  <c:v>21.875000000000004</c:v>
                </c:pt>
                <c:pt idx="30">
                  <c:v>19.906999999999996</c:v>
                </c:pt>
                <c:pt idx="31">
                  <c:v>14.173000000000002</c:v>
                </c:pt>
                <c:pt idx="32">
                  <c:v>20.643999999999998</c:v>
                </c:pt>
                <c:pt idx="33">
                  <c:v>12.709000000000001</c:v>
                </c:pt>
                <c:pt idx="34">
                  <c:v>15.860000000000001</c:v>
                </c:pt>
                <c:pt idx="35">
                  <c:v>18.255999999999997</c:v>
                </c:pt>
                <c:pt idx="36">
                  <c:v>20.192</c:v>
                </c:pt>
                <c:pt idx="37">
                  <c:v>18.829000000000001</c:v>
                </c:pt>
                <c:pt idx="38">
                  <c:v>54.062999999999995</c:v>
                </c:pt>
                <c:pt idx="39">
                  <c:v>34.787000000000006</c:v>
                </c:pt>
                <c:pt idx="40">
                  <c:v>34.579000000000001</c:v>
                </c:pt>
                <c:pt idx="41">
                  <c:v>32.546000000000006</c:v>
                </c:pt>
                <c:pt idx="42">
                  <c:v>30.335999999999999</c:v>
                </c:pt>
                <c:pt idx="43">
                  <c:v>26.075000000000003</c:v>
                </c:pt>
                <c:pt idx="44">
                  <c:v>24.838000000000001</c:v>
                </c:pt>
                <c:pt idx="45">
                  <c:v>43.881999999999998</c:v>
                </c:pt>
                <c:pt idx="46">
                  <c:v>25.354000000000003</c:v>
                </c:pt>
                <c:pt idx="47">
                  <c:v>21.367000000000001</c:v>
                </c:pt>
                <c:pt idx="48">
                  <c:v>27.650000000000002</c:v>
                </c:pt>
                <c:pt idx="49">
                  <c:v>18.520000000000003</c:v>
                </c:pt>
                <c:pt idx="50">
                  <c:v>20.55</c:v>
                </c:pt>
                <c:pt idx="51">
                  <c:v>22.21</c:v>
                </c:pt>
                <c:pt idx="52">
                  <c:v>30.369999999999997</c:v>
                </c:pt>
                <c:pt idx="53">
                  <c:v>20.882000000000001</c:v>
                </c:pt>
                <c:pt idx="54">
                  <c:v>66.510000000000005</c:v>
                </c:pt>
                <c:pt idx="55">
                  <c:v>37.340000000000003</c:v>
                </c:pt>
                <c:pt idx="56">
                  <c:v>39.760000000000005</c:v>
                </c:pt>
                <c:pt idx="57">
                  <c:v>39.5</c:v>
                </c:pt>
                <c:pt idx="58">
                  <c:v>26.540000000000003</c:v>
                </c:pt>
                <c:pt idx="59">
                  <c:v>39.620000000000005</c:v>
                </c:pt>
                <c:pt idx="60">
                  <c:v>34.39</c:v>
                </c:pt>
                <c:pt idx="61">
                  <c:v>25.610000000000003</c:v>
                </c:pt>
                <c:pt idx="62">
                  <c:v>25.380000000000003</c:v>
                </c:pt>
                <c:pt idx="63">
                  <c:v>26.789999999999996</c:v>
                </c:pt>
                <c:pt idx="64">
                  <c:v>25.729999999999997</c:v>
                </c:pt>
                <c:pt idx="65">
                  <c:v>22.630000000000003</c:v>
                </c:pt>
                <c:pt idx="66">
                  <c:v>19.509999999999998</c:v>
                </c:pt>
                <c:pt idx="67">
                  <c:v>21.47</c:v>
                </c:pt>
                <c:pt idx="68">
                  <c:v>18.880000000000003</c:v>
                </c:pt>
                <c:pt idx="69">
                  <c:v>23.349999999999998</c:v>
                </c:pt>
                <c:pt idx="70">
                  <c:v>27.71</c:v>
                </c:pt>
                <c:pt idx="71">
                  <c:v>25.199999999999996</c:v>
                </c:pt>
                <c:pt idx="72">
                  <c:v>31.370000000000005</c:v>
                </c:pt>
                <c:pt idx="73">
                  <c:v>25.94</c:v>
                </c:pt>
                <c:pt idx="74">
                  <c:v>25.47</c:v>
                </c:pt>
                <c:pt idx="75">
                  <c:v>23.959999999999997</c:v>
                </c:pt>
                <c:pt idx="76">
                  <c:v>19.240000000000002</c:v>
                </c:pt>
                <c:pt idx="77">
                  <c:v>19.61</c:v>
                </c:pt>
                <c:pt idx="78">
                  <c:v>17.990000000000002</c:v>
                </c:pt>
                <c:pt idx="79">
                  <c:v>19.41</c:v>
                </c:pt>
                <c:pt idx="80">
                  <c:v>20.07</c:v>
                </c:pt>
                <c:pt idx="81">
                  <c:v>19.549999999999997</c:v>
                </c:pt>
                <c:pt idx="82">
                  <c:v>19.370000000000005</c:v>
                </c:pt>
                <c:pt idx="83">
                  <c:v>22.25</c:v>
                </c:pt>
                <c:pt idx="84">
                  <c:v>15.37</c:v>
                </c:pt>
                <c:pt idx="85">
                  <c:v>21.53</c:v>
                </c:pt>
                <c:pt idx="86">
                  <c:v>19.93</c:v>
                </c:pt>
                <c:pt idx="87">
                  <c:v>16.55</c:v>
                </c:pt>
                <c:pt idx="88">
                  <c:v>16.89</c:v>
                </c:pt>
                <c:pt idx="89">
                  <c:v>17.36</c:v>
                </c:pt>
                <c:pt idx="90">
                  <c:v>14.47</c:v>
                </c:pt>
                <c:pt idx="91">
                  <c:v>17.509999999999998</c:v>
                </c:pt>
                <c:pt idx="92">
                  <c:v>13.74</c:v>
                </c:pt>
                <c:pt idx="93">
                  <c:v>16.84</c:v>
                </c:pt>
                <c:pt idx="94">
                  <c:v>14.48</c:v>
                </c:pt>
                <c:pt idx="95">
                  <c:v>13.24</c:v>
                </c:pt>
                <c:pt idx="96">
                  <c:v>12.012999999999998</c:v>
                </c:pt>
                <c:pt idx="97">
                  <c:v>17.14</c:v>
                </c:pt>
                <c:pt idx="98">
                  <c:v>16.2</c:v>
                </c:pt>
                <c:pt idx="99">
                  <c:v>16.170000000000002</c:v>
                </c:pt>
                <c:pt idx="100">
                  <c:v>17.27</c:v>
                </c:pt>
                <c:pt idx="101">
                  <c:v>18.739999999999998</c:v>
                </c:pt>
                <c:pt idx="102">
                  <c:v>15.480000000000002</c:v>
                </c:pt>
                <c:pt idx="103">
                  <c:v>15.830000000000002</c:v>
                </c:pt>
                <c:pt idx="104">
                  <c:v>16.2</c:v>
                </c:pt>
                <c:pt idx="105">
                  <c:v>14.52</c:v>
                </c:pt>
                <c:pt idx="106">
                  <c:v>16.559999999999999</c:v>
                </c:pt>
                <c:pt idx="107">
                  <c:v>14.060000000000002</c:v>
                </c:pt>
                <c:pt idx="108">
                  <c:v>15.860000000000001</c:v>
                </c:pt>
                <c:pt idx="109">
                  <c:v>25.359999999999996</c:v>
                </c:pt>
                <c:pt idx="110">
                  <c:v>17.599999999999998</c:v>
                </c:pt>
                <c:pt idx="111">
                  <c:v>16.080000000000002</c:v>
                </c:pt>
                <c:pt idx="112">
                  <c:v>13.129999999999999</c:v>
                </c:pt>
                <c:pt idx="113">
                  <c:v>20.080000000000002</c:v>
                </c:pt>
                <c:pt idx="114">
                  <c:v>22.47</c:v>
                </c:pt>
                <c:pt idx="115">
                  <c:v>16.53</c:v>
                </c:pt>
                <c:pt idx="116">
                  <c:v>13.7926</c:v>
                </c:pt>
                <c:pt idx="117">
                  <c:v>15.770000000000003</c:v>
                </c:pt>
                <c:pt idx="118">
                  <c:v>15.27</c:v>
                </c:pt>
                <c:pt idx="119">
                  <c:v>21.96</c:v>
                </c:pt>
                <c:pt idx="120">
                  <c:v>25.419999999999998</c:v>
                </c:pt>
                <c:pt idx="121">
                  <c:v>17.690000000000001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6-4FB9-AF3F-528BF924252B}"/>
            </c:ext>
          </c:extLst>
        </c:ser>
        <c:ser>
          <c:idx val="1"/>
          <c:order val="1"/>
          <c:tx>
            <c:v>TREATED WATER (STD LOR)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[0]!INFLUENT__LABEL__TOTAL</c:f>
              <c:numCache>
                <c:formatCode>d/mm/yyyy;@</c:formatCode>
                <c:ptCount val="122"/>
                <c:pt idx="0">
                  <c:v>43256</c:v>
                </c:pt>
                <c:pt idx="1">
                  <c:v>43257</c:v>
                </c:pt>
                <c:pt idx="2">
                  <c:v>43258</c:v>
                </c:pt>
                <c:pt idx="3">
                  <c:v>43263</c:v>
                </c:pt>
                <c:pt idx="4">
                  <c:v>43264</c:v>
                </c:pt>
                <c:pt idx="5">
                  <c:v>43276</c:v>
                </c:pt>
                <c:pt idx="6">
                  <c:v>43277</c:v>
                </c:pt>
                <c:pt idx="7">
                  <c:v>43278</c:v>
                </c:pt>
                <c:pt idx="8">
                  <c:v>43279</c:v>
                </c:pt>
                <c:pt idx="9">
                  <c:v>43280</c:v>
                </c:pt>
                <c:pt idx="10">
                  <c:v>43283</c:v>
                </c:pt>
                <c:pt idx="11">
                  <c:v>43284</c:v>
                </c:pt>
                <c:pt idx="12">
                  <c:v>43285</c:v>
                </c:pt>
                <c:pt idx="13">
                  <c:v>43286</c:v>
                </c:pt>
                <c:pt idx="14">
                  <c:v>43287</c:v>
                </c:pt>
                <c:pt idx="15">
                  <c:v>43290</c:v>
                </c:pt>
                <c:pt idx="16">
                  <c:v>43291</c:v>
                </c:pt>
                <c:pt idx="17">
                  <c:v>43292</c:v>
                </c:pt>
                <c:pt idx="18">
                  <c:v>43293</c:v>
                </c:pt>
                <c:pt idx="19">
                  <c:v>43294</c:v>
                </c:pt>
                <c:pt idx="20">
                  <c:v>43297</c:v>
                </c:pt>
                <c:pt idx="21">
                  <c:v>43298</c:v>
                </c:pt>
                <c:pt idx="22">
                  <c:v>43299</c:v>
                </c:pt>
                <c:pt idx="23">
                  <c:v>43300</c:v>
                </c:pt>
                <c:pt idx="24">
                  <c:v>43301</c:v>
                </c:pt>
                <c:pt idx="25">
                  <c:v>43304</c:v>
                </c:pt>
                <c:pt idx="26">
                  <c:v>43305</c:v>
                </c:pt>
                <c:pt idx="27">
                  <c:v>43306</c:v>
                </c:pt>
                <c:pt idx="28">
                  <c:v>43307</c:v>
                </c:pt>
                <c:pt idx="29">
                  <c:v>43308</c:v>
                </c:pt>
                <c:pt idx="30">
                  <c:v>43311</c:v>
                </c:pt>
                <c:pt idx="31">
                  <c:v>43314</c:v>
                </c:pt>
                <c:pt idx="32">
                  <c:v>43318</c:v>
                </c:pt>
                <c:pt idx="33">
                  <c:v>43321</c:v>
                </c:pt>
                <c:pt idx="34">
                  <c:v>43325</c:v>
                </c:pt>
                <c:pt idx="35">
                  <c:v>43328</c:v>
                </c:pt>
                <c:pt idx="36">
                  <c:v>43332</c:v>
                </c:pt>
                <c:pt idx="37">
                  <c:v>43335</c:v>
                </c:pt>
                <c:pt idx="38">
                  <c:v>43339</c:v>
                </c:pt>
                <c:pt idx="39">
                  <c:v>43340</c:v>
                </c:pt>
                <c:pt idx="40">
                  <c:v>43341</c:v>
                </c:pt>
                <c:pt idx="41">
                  <c:v>43342</c:v>
                </c:pt>
                <c:pt idx="42">
                  <c:v>43343</c:v>
                </c:pt>
                <c:pt idx="43">
                  <c:v>43348</c:v>
                </c:pt>
                <c:pt idx="44">
                  <c:v>43355</c:v>
                </c:pt>
                <c:pt idx="45">
                  <c:v>43362</c:v>
                </c:pt>
                <c:pt idx="46">
                  <c:v>43369</c:v>
                </c:pt>
                <c:pt idx="47">
                  <c:v>43376</c:v>
                </c:pt>
                <c:pt idx="48">
                  <c:v>43383</c:v>
                </c:pt>
                <c:pt idx="49">
                  <c:v>43390</c:v>
                </c:pt>
                <c:pt idx="50">
                  <c:v>43397</c:v>
                </c:pt>
                <c:pt idx="51">
                  <c:v>43404</c:v>
                </c:pt>
                <c:pt idx="52">
                  <c:v>43411.4375</c:v>
                </c:pt>
                <c:pt idx="53">
                  <c:v>43418.4375</c:v>
                </c:pt>
                <c:pt idx="54">
                  <c:v>43425.4375</c:v>
                </c:pt>
                <c:pt idx="55">
                  <c:v>43432.4375</c:v>
                </c:pt>
                <c:pt idx="56">
                  <c:v>43439.4375</c:v>
                </c:pt>
                <c:pt idx="57">
                  <c:v>43446.4375</c:v>
                </c:pt>
                <c:pt idx="58">
                  <c:v>43453.4375</c:v>
                </c:pt>
                <c:pt idx="59">
                  <c:v>43461.4375</c:v>
                </c:pt>
                <c:pt idx="60">
                  <c:v>43467.4375</c:v>
                </c:pt>
                <c:pt idx="61">
                  <c:v>43474.4375</c:v>
                </c:pt>
                <c:pt idx="62">
                  <c:v>43481.4375</c:v>
                </c:pt>
                <c:pt idx="63">
                  <c:v>43488.430555729166</c:v>
                </c:pt>
                <c:pt idx="64">
                  <c:v>43495.430555555555</c:v>
                </c:pt>
                <c:pt idx="65">
                  <c:v>43502.430555555555</c:v>
                </c:pt>
                <c:pt idx="66">
                  <c:v>43509.430555555555</c:v>
                </c:pt>
                <c:pt idx="67">
                  <c:v>43516.430555555555</c:v>
                </c:pt>
                <c:pt idx="68">
                  <c:v>43523.430555555555</c:v>
                </c:pt>
                <c:pt idx="69">
                  <c:v>43530.43750028935</c:v>
                </c:pt>
                <c:pt idx="70">
                  <c:v>43537.479166666664</c:v>
                </c:pt>
                <c:pt idx="71">
                  <c:v>43544.4375</c:v>
                </c:pt>
                <c:pt idx="72">
                  <c:v>43551.479166666664</c:v>
                </c:pt>
                <c:pt idx="73">
                  <c:v>43558.43750028935</c:v>
                </c:pt>
                <c:pt idx="74">
                  <c:v>43565.4375</c:v>
                </c:pt>
                <c:pt idx="75">
                  <c:v>43572.43750028935</c:v>
                </c:pt>
                <c:pt idx="76">
                  <c:v>43579.479166666664</c:v>
                </c:pt>
                <c:pt idx="77">
                  <c:v>43586.479166319441</c:v>
                </c:pt>
                <c:pt idx="78">
                  <c:v>43593.46875</c:v>
                </c:pt>
                <c:pt idx="79">
                  <c:v>43600.486111111109</c:v>
                </c:pt>
                <c:pt idx="80">
                  <c:v>43607.444444444445</c:v>
                </c:pt>
                <c:pt idx="81">
                  <c:v>43614.510416666664</c:v>
                </c:pt>
                <c:pt idx="82">
                  <c:v>43621</c:v>
                </c:pt>
                <c:pt idx="83">
                  <c:v>43628.475694444445</c:v>
                </c:pt>
                <c:pt idx="84">
                  <c:v>43635.475694444445</c:v>
                </c:pt>
                <c:pt idx="85">
                  <c:v>43642.46875</c:v>
                </c:pt>
                <c:pt idx="86">
                  <c:v>43643.486111111109</c:v>
                </c:pt>
                <c:pt idx="87">
                  <c:v>43649.46875</c:v>
                </c:pt>
                <c:pt idx="88">
                  <c:v>43656.461805555555</c:v>
                </c:pt>
                <c:pt idx="89">
                  <c:v>43663.46875</c:v>
                </c:pt>
                <c:pt idx="90">
                  <c:v>43670.46875</c:v>
                </c:pt>
                <c:pt idx="91">
                  <c:v>43677.46875</c:v>
                </c:pt>
                <c:pt idx="92">
                  <c:v>43684.46875</c:v>
                </c:pt>
                <c:pt idx="93">
                  <c:v>43691.46875</c:v>
                </c:pt>
                <c:pt idx="94">
                  <c:v>43698.46875</c:v>
                </c:pt>
                <c:pt idx="95">
                  <c:v>43705.46875</c:v>
                </c:pt>
                <c:pt idx="96">
                  <c:v>43712.388888888891</c:v>
                </c:pt>
                <c:pt idx="97">
                  <c:v>43719.388888888891</c:v>
                </c:pt>
                <c:pt idx="98">
                  <c:v>43726.388888888891</c:v>
                </c:pt>
                <c:pt idx="99">
                  <c:v>43733.388888888891</c:v>
                </c:pt>
                <c:pt idx="100">
                  <c:v>43740.486111111109</c:v>
                </c:pt>
                <c:pt idx="101">
                  <c:v>43747.486111111109</c:v>
                </c:pt>
                <c:pt idx="102">
                  <c:v>43754.486111111109</c:v>
                </c:pt>
                <c:pt idx="103">
                  <c:v>43761.486111111109</c:v>
                </c:pt>
                <c:pt idx="104">
                  <c:v>43768.486111111109</c:v>
                </c:pt>
                <c:pt idx="105">
                  <c:v>43775.486111111109</c:v>
                </c:pt>
                <c:pt idx="106">
                  <c:v>43782.486111111109</c:v>
                </c:pt>
                <c:pt idx="107">
                  <c:v>43789.486111111109</c:v>
                </c:pt>
                <c:pt idx="108">
                  <c:v>43796.486111111109</c:v>
                </c:pt>
                <c:pt idx="109">
                  <c:v>43803.486111111109</c:v>
                </c:pt>
                <c:pt idx="110">
                  <c:v>43810.486111111109</c:v>
                </c:pt>
                <c:pt idx="111">
                  <c:v>43817.486111111109</c:v>
                </c:pt>
                <c:pt idx="112">
                  <c:v>43823.486111111109</c:v>
                </c:pt>
                <c:pt idx="113">
                  <c:v>43830.465277662035</c:v>
                </c:pt>
                <c:pt idx="114">
                  <c:v>43838.465277662035</c:v>
                </c:pt>
                <c:pt idx="115">
                  <c:v>43845.486111111109</c:v>
                </c:pt>
                <c:pt idx="116">
                  <c:v>43852.486111111109</c:v>
                </c:pt>
                <c:pt idx="117">
                  <c:v>43859.486111111109</c:v>
                </c:pt>
                <c:pt idx="118">
                  <c:v>43866.486111111109</c:v>
                </c:pt>
                <c:pt idx="119">
                  <c:v>43873.486111111109</c:v>
                </c:pt>
                <c:pt idx="120">
                  <c:v>43880.486111111109</c:v>
                </c:pt>
                <c:pt idx="121">
                  <c:v>43887.486111111109</c:v>
                </c:pt>
              </c:numCache>
            </c:numRef>
          </c:cat>
          <c:val>
            <c:numRef>
              <c:f>[0]!TREATED__WATER__TOTAL</c:f>
              <c:numCache>
                <c:formatCode>0.00</c:formatCode>
                <c:ptCount val="1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 formatCode="0.0000">
                  <c:v>0</c:v>
                </c:pt>
                <c:pt idx="41" formatCode="0.0000">
                  <c:v>0</c:v>
                </c:pt>
                <c:pt idx="42" formatCode="0.0000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 formatCode="0.0000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 formatCode="0.0000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 formatCode="0.0000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 formatCode="0.0000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 formatCode="0.0000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 formatCode="0.0000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 formatCode="0.0000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 formatCode="0.0000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4.4399999999999995E-2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4.7600000000000003E-2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8.4699999999999998E-2</c:v>
                </c:pt>
                <c:pt idx="114">
                  <c:v>0</c:v>
                </c:pt>
                <c:pt idx="115">
                  <c:v>0</c:v>
                </c:pt>
                <c:pt idx="116">
                  <c:v>1.5599999999999999E-2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3.8300000000000001E-2</c:v>
                </c:pt>
                <c:pt idx="1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6-4FB9-AF3F-528BF9242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069016"/>
        <c:axId val="819064424"/>
      </c:lineChart>
      <c:dateAx>
        <c:axId val="819069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C09]dd\-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064424"/>
        <c:crosses val="autoZero"/>
        <c:auto val="1"/>
        <c:lblOffset val="100"/>
        <c:baseTimeUnit val="days"/>
        <c:majorUnit val="1"/>
        <c:majorTimeUnit val="months"/>
        <c:minorUnit val="1"/>
        <c:minorTimeUnit val="days"/>
      </c:dateAx>
      <c:valAx>
        <c:axId val="81906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 b="1" dirty="0"/>
                  <a:t>Total PFAS (µg/L, n=28)</a:t>
                </a:r>
              </a:p>
            </c:rich>
          </c:tx>
          <c:layout>
            <c:manualLayout>
              <c:xMode val="edge"/>
              <c:yMode val="edge"/>
              <c:x val="3.659488038463977E-3"/>
              <c:y val="0.273842384348041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0690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2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fld id="{FAB3C895-0C1C-432D-B5B3-E5CCBE3D9ED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81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14513" y="3757613"/>
            <a:ext cx="28124150" cy="187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7025" y="24004588"/>
            <a:ext cx="23456900" cy="225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fld id="{BE45E4C7-AD6F-47A3-977E-B37F6BCE155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822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8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7" algn="l" rtl="0" eaLnBrk="0" fontAlgn="base" hangingPunct="0">
      <a:spcBef>
        <a:spcPct val="30000"/>
      </a:spcBef>
      <a:spcAft>
        <a:spcPct val="0"/>
      </a:spcAft>
      <a:defRPr sz="128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8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8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8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128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3" rtl="0" eaLnBrk="1" latinLnBrk="0" hangingPunct="1">
      <a:defRPr sz="128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80" kern="1200">
        <a:solidFill>
          <a:schemeClr val="tx1"/>
        </a:solidFill>
        <a:latin typeface="+mn-lt"/>
        <a:ea typeface="+mn-ea"/>
        <a:cs typeface="+mn-cs"/>
      </a:defRPr>
    </a:lvl8pPr>
    <a:lvl9pPr marL="3657174" algn="l" defTabSz="914293" rtl="0" eaLnBrk="1" latinLnBrk="0" hangingPunct="1">
      <a:defRPr sz="12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6C548-F12B-472D-BEFE-1AC1DA7F2FCB}" type="slidenum">
              <a:rPr lang="en-AU"/>
              <a:pPr/>
              <a:t>1</a:t>
            </a:fld>
            <a:endParaRPr lang="en-A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4513" y="3757613"/>
            <a:ext cx="28124150" cy="187483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t2-logo---large.jpg">
            <a:extLst>
              <a:ext uri="{FF2B5EF4-FFF2-40B4-BE49-F238E27FC236}">
                <a16:creationId xmlns:a16="http://schemas.microsoft.com/office/drawing/2014/main" id="{F83EF23A-53AB-4A29-80E4-33FE309F0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147" y="533400"/>
            <a:ext cx="3499070" cy="1143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D2C7DB-056B-4429-8CC7-9F726C7BA8CB}"/>
              </a:ext>
            </a:extLst>
          </p:cNvPr>
          <p:cNvGrpSpPr/>
          <p:nvPr userDrawn="1"/>
        </p:nvGrpSpPr>
        <p:grpSpPr>
          <a:xfrm>
            <a:off x="1143000" y="15697200"/>
            <a:ext cx="32760704" cy="6248400"/>
            <a:chOff x="1626575" y="5390706"/>
            <a:chExt cx="7693103" cy="1467294"/>
          </a:xfrm>
        </p:grpSpPr>
        <p:pic>
          <p:nvPicPr>
            <p:cNvPr id="8" name="Picture 7" descr="ECT2 Card Back graphic motif.png">
              <a:extLst>
                <a:ext uri="{FF2B5EF4-FFF2-40B4-BE49-F238E27FC236}">
                  <a16:creationId xmlns:a16="http://schemas.microsoft.com/office/drawing/2014/main" id="{8F1A3399-F294-4D34-BAE8-4AA94E823C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88" t="-4885" r="-4961" b="51022"/>
            <a:stretch/>
          </p:blipFill>
          <p:spPr>
            <a:xfrm>
              <a:off x="3833278" y="5390706"/>
              <a:ext cx="5486400" cy="1467294"/>
            </a:xfrm>
            <a:prstGeom prst="rect">
              <a:avLst/>
            </a:prstGeom>
          </p:spPr>
        </p:pic>
        <p:pic>
          <p:nvPicPr>
            <p:cNvPr id="9" name="Picture 8" descr="ECT2 Card Back graphic motif.png">
              <a:extLst>
                <a:ext uri="{FF2B5EF4-FFF2-40B4-BE49-F238E27FC236}">
                  <a16:creationId xmlns:a16="http://schemas.microsoft.com/office/drawing/2014/main" id="{071255F7-1E0C-419C-989E-422546CDC9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88" t="-4885" r="-4961" b="59724"/>
            <a:stretch/>
          </p:blipFill>
          <p:spPr>
            <a:xfrm>
              <a:off x="1626575" y="6191606"/>
              <a:ext cx="2971800" cy="66639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</p:sldLayoutIdLst>
  <p:txStyles>
    <p:titleStyle>
      <a:lvl1pPr algn="l" defTabSz="3816612" rtl="0" eaLnBrk="1" latinLnBrk="0" hangingPunct="1">
        <a:spcBef>
          <a:spcPct val="0"/>
        </a:spcBef>
        <a:buNone/>
        <a:defRPr sz="1335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1229" indent="-1431229" algn="l" defTabSz="3816612" rtl="0" eaLnBrk="1" latinLnBrk="0" hangingPunct="1">
        <a:spcBef>
          <a:spcPts val="2504"/>
        </a:spcBef>
        <a:buClr>
          <a:schemeClr val="tx2"/>
        </a:buClr>
        <a:buFont typeface="Arial" pitchFamily="34" charset="0"/>
        <a:buChar char="•"/>
        <a:defRPr sz="10018" kern="1200">
          <a:solidFill>
            <a:schemeClr val="tx1"/>
          </a:solidFill>
          <a:latin typeface="+mn-lt"/>
          <a:ea typeface="+mn-ea"/>
          <a:cs typeface="+mn-cs"/>
        </a:defRPr>
      </a:lvl1pPr>
      <a:lvl2pPr marL="3100997" indent="-1192691" algn="l" defTabSz="3816612" rtl="0" eaLnBrk="1" latinLnBrk="0" hangingPunct="1">
        <a:spcBef>
          <a:spcPts val="2504"/>
        </a:spcBef>
        <a:buClr>
          <a:schemeClr val="tx2"/>
        </a:buClr>
        <a:buFont typeface="Arial" pitchFamily="34" charset="0"/>
        <a:buChar char="•"/>
        <a:defRPr sz="8348" kern="1200">
          <a:solidFill>
            <a:schemeClr val="tx1"/>
          </a:solidFill>
          <a:latin typeface="+mn-lt"/>
          <a:ea typeface="+mn-ea"/>
          <a:cs typeface="+mn-cs"/>
        </a:defRPr>
      </a:lvl2pPr>
      <a:lvl3pPr marL="4770766" indent="-954152" algn="l" defTabSz="3816612" rtl="0" eaLnBrk="1" latinLnBrk="0" hangingPunct="1">
        <a:spcBef>
          <a:spcPts val="2504"/>
        </a:spcBef>
        <a:buClr>
          <a:schemeClr val="tx2"/>
        </a:buClr>
        <a:buFont typeface="Arial" pitchFamily="34" charset="0"/>
        <a:buChar char="•"/>
        <a:defRPr sz="8348" kern="1200">
          <a:solidFill>
            <a:schemeClr val="tx1"/>
          </a:solidFill>
          <a:latin typeface="+mn-lt"/>
          <a:ea typeface="+mn-ea"/>
          <a:cs typeface="+mn-cs"/>
        </a:defRPr>
      </a:lvl3pPr>
      <a:lvl4pPr marL="6679072" indent="-954152" algn="l" defTabSz="3816612" rtl="0" eaLnBrk="1" latinLnBrk="0" hangingPunct="1">
        <a:spcBef>
          <a:spcPct val="20000"/>
        </a:spcBef>
        <a:buFont typeface="Arial" pitchFamily="34" charset="0"/>
        <a:buChar char="–"/>
        <a:defRPr sz="7513" kern="1200">
          <a:solidFill>
            <a:schemeClr val="tx1"/>
          </a:solidFill>
          <a:latin typeface="+mn-lt"/>
          <a:ea typeface="+mn-ea"/>
          <a:cs typeface="+mn-cs"/>
        </a:defRPr>
      </a:lvl4pPr>
      <a:lvl5pPr marL="8587376" indent="-954152" algn="l" defTabSz="3816612" rtl="0" eaLnBrk="1" latinLnBrk="0" hangingPunct="1">
        <a:spcBef>
          <a:spcPct val="20000"/>
        </a:spcBef>
        <a:buFont typeface="Arial" pitchFamily="34" charset="0"/>
        <a:buChar char="»"/>
        <a:defRPr sz="7513" kern="1200">
          <a:solidFill>
            <a:schemeClr val="tx1"/>
          </a:solidFill>
          <a:latin typeface="+mn-lt"/>
          <a:ea typeface="+mn-ea"/>
          <a:cs typeface="+mn-cs"/>
        </a:defRPr>
      </a:lvl5pPr>
      <a:lvl6pPr marL="10495682" indent="-954152" algn="l" defTabSz="3816612" rtl="0" eaLnBrk="1" latinLnBrk="0" hangingPunct="1">
        <a:spcBef>
          <a:spcPct val="20000"/>
        </a:spcBef>
        <a:buFont typeface="Arial" pitchFamily="34" charset="0"/>
        <a:buChar char="•"/>
        <a:defRPr sz="8348" kern="1200">
          <a:solidFill>
            <a:schemeClr val="tx1"/>
          </a:solidFill>
          <a:latin typeface="+mn-lt"/>
          <a:ea typeface="+mn-ea"/>
          <a:cs typeface="+mn-cs"/>
        </a:defRPr>
      </a:lvl6pPr>
      <a:lvl7pPr marL="12403990" indent="-954152" algn="l" defTabSz="3816612" rtl="0" eaLnBrk="1" latinLnBrk="0" hangingPunct="1">
        <a:spcBef>
          <a:spcPct val="20000"/>
        </a:spcBef>
        <a:buFont typeface="Arial" pitchFamily="34" charset="0"/>
        <a:buChar char="•"/>
        <a:defRPr sz="8348" kern="1200">
          <a:solidFill>
            <a:schemeClr val="tx1"/>
          </a:solidFill>
          <a:latin typeface="+mn-lt"/>
          <a:ea typeface="+mn-ea"/>
          <a:cs typeface="+mn-cs"/>
        </a:defRPr>
      </a:lvl7pPr>
      <a:lvl8pPr marL="14312296" indent="-954152" algn="l" defTabSz="3816612" rtl="0" eaLnBrk="1" latinLnBrk="0" hangingPunct="1">
        <a:spcBef>
          <a:spcPct val="20000"/>
        </a:spcBef>
        <a:buFont typeface="Arial" pitchFamily="34" charset="0"/>
        <a:buChar char="•"/>
        <a:defRPr sz="8348" kern="1200">
          <a:solidFill>
            <a:schemeClr val="tx1"/>
          </a:solidFill>
          <a:latin typeface="+mn-lt"/>
          <a:ea typeface="+mn-ea"/>
          <a:cs typeface="+mn-cs"/>
        </a:defRPr>
      </a:lvl8pPr>
      <a:lvl9pPr marL="16220602" indent="-954152" algn="l" defTabSz="3816612" rtl="0" eaLnBrk="1" latinLnBrk="0" hangingPunct="1">
        <a:spcBef>
          <a:spcPct val="20000"/>
        </a:spcBef>
        <a:buFont typeface="Arial" pitchFamily="34" charset="0"/>
        <a:buChar char="•"/>
        <a:defRPr sz="83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1pPr>
      <a:lvl2pPr marL="1908306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2pPr>
      <a:lvl3pPr marL="3816612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3pPr>
      <a:lvl4pPr marL="5724919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4pPr>
      <a:lvl5pPr marL="7633224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5pPr>
      <a:lvl6pPr marL="9541530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6pPr>
      <a:lvl7pPr marL="11449835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7pPr>
      <a:lvl8pPr marL="13358142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8pPr>
      <a:lvl9pPr marL="15266448" algn="l" defTabSz="3816612" rtl="0" eaLnBrk="1" latinLnBrk="0" hangingPunct="1">
        <a:defRPr sz="7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11297"/>
              </p:ext>
            </p:extLst>
          </p:nvPr>
        </p:nvGraphicFramePr>
        <p:xfrm>
          <a:off x="21589765" y="13891847"/>
          <a:ext cx="10385452" cy="675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8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8230">
                <a:tc>
                  <a:txBody>
                    <a:bodyPr/>
                    <a:lstStyle/>
                    <a:p>
                      <a:pPr marL="0" marR="0" indent="0" algn="l" defTabSz="4232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Summary and Conclusions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186856" marR="1868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263">
                <a:tc>
                  <a:txBody>
                    <a:bodyPr/>
                    <a:lstStyle/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SORBIX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regenerable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resin system is highly effective at treating waters impacted by PFAS. Over 575 million liters have been treated to date.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treatment system operates 24/7; achieving an average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uptime of 98%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treated water quality from the treatment system has been consistently below the standard level of detection for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PFHxS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PFOS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readily achieving compliance with the 0.07 µg/L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HBGV target.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Flexible treatment systems are highly adaptable to varying site needs, including the addition of pretreatment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polish stages, and the capacity to increase flow rate with minimal increase in footprint.</a:t>
                      </a: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resin regeneration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maximises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treatment capacity and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minimises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waste generation and operating costs. Seventeen successful SORBIX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RePURE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regenerations have been performed to date at the centralized regeneration facility,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4 regenerations for the WLM FTA WTP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856" marR="18685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88860"/>
              </p:ext>
            </p:extLst>
          </p:nvPr>
        </p:nvGraphicFramePr>
        <p:xfrm>
          <a:off x="969772" y="3581401"/>
          <a:ext cx="9352954" cy="1030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89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Background</a:t>
                      </a:r>
                    </a:p>
                  </a:txBody>
                  <a:tcPr marL="186856" marR="1868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4016">
                <a:tc>
                  <a:txBody>
                    <a:bodyPr/>
                    <a:lstStyle/>
                    <a:p>
                      <a:pPr marL="464344" marR="0" lvl="0" indent="-4572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 use of 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AFFF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RAAF Base Williamtown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NSW, Australia has resulted PFAS contamination of groundwater, which migrates off base.</a:t>
                      </a:r>
                    </a:p>
                    <a:p>
                      <a:pPr marL="464344" marR="0" lvl="0" indent="-4572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defining the nature and extent of PFAS contamination, the Australian Department of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Defence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retained ECT2 to supply and operate a PFAS water treatment system that would manage contaminated groundwater at the former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Fire Training Area (FTA)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464344" marR="0" lvl="0" indent="-4572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primary PFAS compounds found at the Site are PFOS and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PFHxS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combined concentrations above Australia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’s HBGV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0.07 µg/L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464344" marR="0" lvl="0" indent="-4572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SORBIX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RePure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regenerable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resin system was selected for full-scale application, based on system performance and a lower overall lifecycle cost than GAC.</a:t>
                      </a:r>
                      <a:endParaRPr kumimoji="0" lang="en-GB" sz="2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464344" marR="0" lvl="0" indent="-457200" algn="l" defTabSz="4232672" rtl="0" eaLnBrk="1" fontAlgn="base" latinLnBrk="0" hangingPunct="1">
                        <a:lnSpc>
                          <a:spcPts val="3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GB" sz="2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464344" marR="0" lvl="0" indent="-457200" algn="l" defTabSz="4232672" rtl="0" eaLnBrk="1" fontAlgn="base" latinLnBrk="0" hangingPunct="1">
                        <a:lnSpc>
                          <a:spcPts val="36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GB" sz="2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7144" marR="0" lvl="0" indent="0" algn="l" defTabSz="4232672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86856" marR="1868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914400" y="366919"/>
            <a:ext cx="26517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35265"/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Ion Exchange Groundwater Treatment System Addresses PFAS Contamination in Former Fire Training Area at an Australian Air Base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969771" y="2392024"/>
            <a:ext cx="15108429" cy="9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35265">
              <a:spcAft>
                <a:spcPts val="600"/>
              </a:spcAft>
            </a:pPr>
            <a:r>
              <a:rPr lang="en-GB" sz="2800" b="1" dirty="0">
                <a:solidFill>
                  <a:schemeClr val="accent2"/>
                </a:solidFill>
                <a:latin typeface="Arial" charset="0"/>
              </a:rPr>
              <a:t>Sarah Shipley &amp; Steve Woodard, ECT2 | </a:t>
            </a:r>
            <a:r>
              <a:rPr lang="en-GB" sz="2800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sshipley@ect2.com,</a:t>
            </a: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GB" sz="2800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swoodard@ect2.com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81995"/>
              </p:ext>
            </p:extLst>
          </p:nvPr>
        </p:nvGraphicFramePr>
        <p:xfrm>
          <a:off x="944717" y="14198895"/>
          <a:ext cx="9378009" cy="56275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78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0207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Objectives</a:t>
                      </a:r>
                      <a:endParaRPr lang="en-US" sz="3400" dirty="0"/>
                    </a:p>
                  </a:txBody>
                  <a:tcPr marL="186856" marR="1868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7990">
                <a:tc>
                  <a:txBody>
                    <a:bodyPr/>
                    <a:lstStyle/>
                    <a:p>
                      <a:pPr marL="350044" marR="0" lvl="0" indent="-342900" algn="l" defTabSz="4232672" rtl="0" eaLnBrk="1" fontAlgn="base" latinLnBrk="0" hangingPunct="1">
                        <a:lnSpc>
                          <a:spcPts val="36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a full-scale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regenerable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IX </a:t>
                      </a:r>
                      <a:r>
                        <a:rPr lang="en-US" sz="2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tretment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capable of treating up to 12.6 L/s of PFAS-contaminated groundwater from the former fire training area.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6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off-site migration of the PFAS plume, while consistently maintaining treated effluent less than the 0.07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µg/l HBGV.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6856" marR="1868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93932"/>
              </p:ext>
            </p:extLst>
          </p:nvPr>
        </p:nvGraphicFramePr>
        <p:xfrm>
          <a:off x="10944507" y="3581400"/>
          <a:ext cx="9996778" cy="5607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9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949">
                <a:tc>
                  <a:txBody>
                    <a:bodyPr/>
                    <a:lstStyle/>
                    <a:p>
                      <a:pPr marL="0" marR="0" indent="0" algn="l" defTabSz="4232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Approach and Results</a:t>
                      </a:r>
                    </a:p>
                  </a:txBody>
                  <a:tcPr marL="186856" marR="186856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797">
                <a:tc>
                  <a:txBody>
                    <a:bodyPr/>
                    <a:lstStyle/>
                    <a:p>
                      <a:pPr marL="7144" marR="0" lvl="0" indent="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PFAS removal system includes: 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Sand filters to remove iron and solids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Back-washable pretreatment IX resin to remove organic compounds and colloidal iron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parallel trains of lead-lag SORBIX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RePURE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IX resin vessels for PFAS removal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parallel trains of lead-lag SORBIX PURE polish IX resin vessels to enhance short-chain PFAS removal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centralised</a:t>
                      </a:r>
                      <a:r>
                        <a:rPr lang="en-US" sz="2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resin r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egeneration system to remove PFAS from the IX resin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distillation system to recover and reuse the regenerant solution</a:t>
                      </a:r>
                    </a:p>
                    <a:p>
                      <a:pPr marL="350044" marR="0" lvl="0" indent="-342900" algn="l" defTabSz="4232672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PFAS super-loading system to further reduce PFAS waste volume</a:t>
                      </a:r>
                    </a:p>
                  </a:txBody>
                  <a:tcPr marL="186856" marR="1868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0591800" y="3634710"/>
            <a:ext cx="0" cy="16495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206012" y="3634710"/>
            <a:ext cx="0" cy="16505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37587" y="13262964"/>
            <a:ext cx="6192268" cy="370667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3"/>
                </a:solidFill>
                <a:latin typeface="+mj-lt"/>
              </a:rPr>
              <a:t>Extent of PFAS contamination a RAAF Base Williamtown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69772" y="20379674"/>
            <a:ext cx="6116832" cy="9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35265">
              <a:lnSpc>
                <a:spcPts val="8318"/>
              </a:lnSpc>
            </a:pPr>
            <a:r>
              <a:rPr lang="en-US" sz="4400" b="1" dirty="0">
                <a:solidFill>
                  <a:schemeClr val="accent2"/>
                </a:solidFill>
                <a:latin typeface="Calibri Light" pitchFamily="34" charset="0"/>
                <a:cs typeface="Arial" pitchFamily="34" charset="0"/>
              </a:rPr>
              <a:t>www.ect2.com</a:t>
            </a:r>
            <a:endParaRPr lang="en-US" sz="4400" dirty="0">
              <a:solidFill>
                <a:schemeClr val="accent2"/>
              </a:solidFill>
              <a:latin typeface="Calibri Light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56585"/>
              </p:ext>
            </p:extLst>
          </p:nvPr>
        </p:nvGraphicFramePr>
        <p:xfrm>
          <a:off x="2273128" y="17716785"/>
          <a:ext cx="6339660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3678">
                  <a:extLst>
                    <a:ext uri="{9D8B030D-6E8A-4147-A177-3AD203B41FA5}">
                      <a16:colId xmlns:a16="http://schemas.microsoft.com/office/drawing/2014/main" val="3866158619"/>
                    </a:ext>
                  </a:extLst>
                </a:gridCol>
                <a:gridCol w="3585982">
                  <a:extLst>
                    <a:ext uri="{9D8B030D-6E8A-4147-A177-3AD203B41FA5}">
                      <a16:colId xmlns:a16="http://schemas.microsoft.com/office/drawing/2014/main" val="284438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PFAS Compound</a:t>
                      </a:r>
                      <a:endParaRPr lang="en-AU" sz="20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Initial Average Influent Concentration </a:t>
                      </a:r>
                      <a:r>
                        <a:rPr lang="en-US" sz="2000" kern="1200" dirty="0"/>
                        <a:t>(µg/L</a:t>
                      </a:r>
                      <a:r>
                        <a:rPr lang="en-US" sz="2000" dirty="0"/>
                        <a:t>)</a:t>
                      </a:r>
                      <a:endParaRPr lang="en-AU" sz="2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109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PFOS + </a:t>
                      </a:r>
                      <a:r>
                        <a:rPr lang="en-US" sz="2000" dirty="0" err="1"/>
                        <a:t>PFHxS</a:t>
                      </a:r>
                      <a:endParaRPr lang="en-A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29.1</a:t>
                      </a:r>
                      <a:endParaRPr lang="en-A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52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Other PFAS</a:t>
                      </a:r>
                      <a:endParaRPr lang="en-A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</a:t>
                      </a:r>
                      <a:endParaRPr lang="en-A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01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  <a:r>
                        <a:rPr lang="en-US" sz="2000" baseline="0" dirty="0"/>
                        <a:t> PFAS (n=28)</a:t>
                      </a:r>
                      <a:endParaRPr lang="en-A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30.8</a:t>
                      </a:r>
                      <a:endParaRPr lang="en-A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6035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52961" y="9869174"/>
            <a:ext cx="6561520" cy="3412771"/>
            <a:chOff x="980087" y="1485644"/>
            <a:chExt cx="10145113" cy="527666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53BCF35-F028-44FC-92EB-EE032B9499EA}"/>
                </a:ext>
              </a:extLst>
            </p:cNvPr>
            <p:cNvGrpSpPr/>
            <p:nvPr/>
          </p:nvGrpSpPr>
          <p:grpSpPr>
            <a:xfrm>
              <a:off x="980087" y="1485644"/>
              <a:ext cx="10145113" cy="5276667"/>
              <a:chOff x="1115495" y="1487497"/>
              <a:chExt cx="9870005" cy="504807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A9C874D-E7CC-4402-8A08-155968FC9A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495" y="1487497"/>
                <a:ext cx="9870005" cy="5048074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5CF2C5-AEFD-4F62-91A0-767B1A862624}"/>
                  </a:ext>
                </a:extLst>
              </p:cNvPr>
              <p:cNvSpPr txBox="1"/>
              <p:nvPr/>
            </p:nvSpPr>
            <p:spPr>
              <a:xfrm>
                <a:off x="1358636" y="1862448"/>
                <a:ext cx="1921198" cy="500779"/>
              </a:xfrm>
              <a:prstGeom prst="rect">
                <a:avLst/>
              </a:prstGeom>
              <a:solidFill>
                <a:srgbClr val="CFE9F1">
                  <a:alpha val="7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Former FTA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AD242FA-2754-496F-8BF9-16A625F1AC31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>
                <a:off x="3279835" y="2112838"/>
                <a:ext cx="1210909" cy="137948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EF61EE3-37E7-489B-A445-F090646A6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4630" y="6384382"/>
              <a:ext cx="1047750" cy="35242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828" y="9727036"/>
            <a:ext cx="9966960" cy="4807716"/>
          </a:xfrm>
          <a:prstGeom prst="rect">
            <a:avLst/>
          </a:prstGeom>
        </p:spPr>
      </p:pic>
      <p:pic>
        <p:nvPicPr>
          <p:cNvPr id="50" name="Picture 49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75F1AFA9-CAF9-4DEE-B27A-2E40163E5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932" y="15567945"/>
            <a:ext cx="5120641" cy="3840480"/>
          </a:xfrm>
          <a:prstGeom prst="rect">
            <a:avLst/>
          </a:prstGeom>
        </p:spPr>
      </p:pic>
      <p:pic>
        <p:nvPicPr>
          <p:cNvPr id="51" name="Picture 50" descr="A picture containing sky, outdoor, ground, road&#10;&#10;Description automatically generated">
            <a:extLst>
              <a:ext uri="{FF2B5EF4-FFF2-40B4-BE49-F238E27FC236}">
                <a16:creationId xmlns:a16="http://schemas.microsoft.com/office/drawing/2014/main" id="{E8B7B8B3-E63F-4FD7-854C-77BD9F8C73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007" y="15567945"/>
            <a:ext cx="5120641" cy="384048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2802772" y="14740078"/>
            <a:ext cx="6192268" cy="370667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3"/>
                </a:solidFill>
                <a:latin typeface="+mj-lt"/>
              </a:rPr>
              <a:t>System Process Flow Diagram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443610" y="19530345"/>
            <a:ext cx="9011260" cy="370667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3"/>
                </a:solidFill>
                <a:latin typeface="+mj-lt"/>
              </a:rPr>
              <a:t>Constructed Treatment System (left) and </a:t>
            </a:r>
            <a:r>
              <a:rPr lang="en-US" sz="1800" i="1" dirty="0" err="1">
                <a:solidFill>
                  <a:schemeClr val="accent3"/>
                </a:solidFill>
                <a:latin typeface="+mj-lt"/>
              </a:rPr>
              <a:t>Centralised</a:t>
            </a:r>
            <a:r>
              <a:rPr lang="en-US" sz="1800" i="1" dirty="0">
                <a:solidFill>
                  <a:schemeClr val="accent3"/>
                </a:solidFill>
                <a:latin typeface="+mj-lt"/>
              </a:rPr>
              <a:t> Regeneration Facility (right)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570411" y="13345333"/>
            <a:ext cx="10424159" cy="370667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3"/>
                </a:solidFill>
                <a:latin typeface="+mj-lt"/>
              </a:rPr>
              <a:t>PFAS plume reduction; Figures provided by AECOM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155400" y="11910345"/>
            <a:ext cx="1524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2021800" y="10814236"/>
            <a:ext cx="9381128" cy="2223277"/>
            <a:chOff x="457199" y="1533338"/>
            <a:chExt cx="11569076" cy="415171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B374002-F3A5-4C96-9C2C-C43D5E158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199" y="1536509"/>
              <a:ext cx="6867763" cy="414854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439DA7-0B5F-45C0-AF7E-AC93F69AB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5860" y="1533338"/>
              <a:ext cx="4590415" cy="4151718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885835" y="13037513"/>
            <a:ext cx="1318985" cy="278334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</a:rPr>
              <a:t>February 2018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783841" y="13037513"/>
            <a:ext cx="1514559" cy="278334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</a:rPr>
              <a:t>September 2018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603200" y="13029893"/>
            <a:ext cx="1514559" cy="278334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</a:rPr>
              <a:t>December 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399699" y="13029893"/>
            <a:ext cx="1514559" cy="278334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</a:rPr>
              <a:t>March 2019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60800" y="13049178"/>
            <a:ext cx="1514559" cy="278334"/>
          </a:xfrm>
          <a:prstGeom prst="rect">
            <a:avLst/>
          </a:prstGeom>
          <a:noFill/>
        </p:spPr>
        <p:txBody>
          <a:bodyPr wrap="square" lIns="92764" tIns="46381" rIns="92764" bIns="46381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</a:rPr>
              <a:t>June 2019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72F4DE1-18EC-4452-B0C1-169856D1B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094574"/>
              </p:ext>
            </p:extLst>
          </p:nvPr>
        </p:nvGraphicFramePr>
        <p:xfrm>
          <a:off x="21505993" y="3634710"/>
          <a:ext cx="10469224" cy="716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739323291"/>
      </p:ext>
    </p:extLst>
  </p:cSld>
  <p:clrMapOvr>
    <a:masterClrMapping/>
  </p:clrMapOvr>
</p:sld>
</file>

<file path=ppt/theme/theme1.xml><?xml version="1.0" encoding="utf-8"?>
<a:theme xmlns:a="http://schemas.openxmlformats.org/drawingml/2006/main" name="ECT2">
  <a:themeElements>
    <a:clrScheme name="ECT Theme">
      <a:dk1>
        <a:srgbClr val="615C53"/>
      </a:dk1>
      <a:lt1>
        <a:srgbClr val="FFFFFF"/>
      </a:lt1>
      <a:dk2>
        <a:srgbClr val="005776"/>
      </a:dk2>
      <a:lt2>
        <a:srgbClr val="FFFFFF"/>
      </a:lt2>
      <a:accent1>
        <a:srgbClr val="6EB4CD"/>
      </a:accent1>
      <a:accent2>
        <a:srgbClr val="615C53"/>
      </a:accent2>
      <a:accent3>
        <a:srgbClr val="005776"/>
      </a:accent3>
      <a:accent4>
        <a:srgbClr val="F58546"/>
      </a:accent4>
      <a:accent5>
        <a:srgbClr val="DFC500"/>
      </a:accent5>
      <a:accent6>
        <a:srgbClr val="CCC7BD"/>
      </a:accent6>
      <a:hlink>
        <a:srgbClr val="6EB4CD"/>
      </a:hlink>
      <a:folHlink>
        <a:srgbClr val="B7697C"/>
      </a:folHlink>
    </a:clrScheme>
    <a:fontScheme name="Haley &amp; Ald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6E24265-3A9A-48CE-8E8F-0D50E87D56B5}" vid="{F6E37CFC-1123-447D-9CE2-D67837CE9C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ECT-Battelle-tech-poster</Template>
  <TotalTime>996</TotalTime>
  <Words>523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Times New Roman</vt:lpstr>
      <vt:lpstr>ECT2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Judd, Cara</dc:creator>
  <dc:description>Haley &amp; Aldrich Scientific Poster</dc:description>
  <cp:lastModifiedBy>Ashley Eyles</cp:lastModifiedBy>
  <cp:revision>71</cp:revision>
  <cp:lastPrinted>2006-11-15T16:04:57Z</cp:lastPrinted>
  <dcterms:created xsi:type="dcterms:W3CDTF">2019-04-01T20:20:53Z</dcterms:created>
  <dcterms:modified xsi:type="dcterms:W3CDTF">2020-06-01T17:43:34Z</dcterms:modified>
</cp:coreProperties>
</file>